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0" r:id="rId2"/>
  </p:sldMasterIdLst>
  <p:notesMasterIdLst>
    <p:notesMasterId r:id="rId23"/>
  </p:notesMasterIdLst>
  <p:handoutMasterIdLst>
    <p:handoutMasterId r:id="rId24"/>
  </p:handoutMasterIdLst>
  <p:sldIdLst>
    <p:sldId id="385" r:id="rId3"/>
    <p:sldId id="365" r:id="rId4"/>
    <p:sldId id="366" r:id="rId5"/>
    <p:sldId id="369" r:id="rId6"/>
    <p:sldId id="389" r:id="rId7"/>
    <p:sldId id="370" r:id="rId8"/>
    <p:sldId id="371" r:id="rId9"/>
    <p:sldId id="390" r:id="rId10"/>
    <p:sldId id="391" r:id="rId11"/>
    <p:sldId id="373" r:id="rId12"/>
    <p:sldId id="374" r:id="rId13"/>
    <p:sldId id="372" r:id="rId14"/>
    <p:sldId id="376" r:id="rId15"/>
    <p:sldId id="377" r:id="rId16"/>
    <p:sldId id="383" r:id="rId17"/>
    <p:sldId id="384" r:id="rId18"/>
    <p:sldId id="388" r:id="rId19"/>
    <p:sldId id="393" r:id="rId20"/>
    <p:sldId id="392" r:id="rId21"/>
    <p:sldId id="394" r:id="rId22"/>
  </p:sldIdLst>
  <p:sldSz cx="12188825" cy="6858000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864" userDrawn="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29" autoAdjust="0"/>
  </p:normalViewPr>
  <p:slideViewPr>
    <p:cSldViewPr showGuides="1">
      <p:cViewPr>
        <p:scale>
          <a:sx n="66" d="100"/>
          <a:sy n="66" d="100"/>
        </p:scale>
        <p:origin x="-2274" y="-1068"/>
      </p:cViewPr>
      <p:guideLst>
        <p:guide orient="horz" pos="2160"/>
        <p:guide orient="horz" pos="1008"/>
        <p:guide orient="horz" pos="3888"/>
        <p:guide orient="horz" pos="864"/>
        <p:guide pos="3839"/>
        <p:guide pos="1007"/>
        <p:guide pos="7173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0" d="100"/>
          <a:sy n="70" d="100"/>
        </p:scale>
        <p:origin x="-2814" y="-90"/>
      </p:cViewPr>
      <p:guideLst>
        <p:guide orient="horz" pos="2952"/>
        <p:guide pos="22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68630"/>
          </a:xfrm>
          <a:prstGeom prst="rect">
            <a:avLst/>
          </a:prstGeom>
        </p:spPr>
        <p:txBody>
          <a:bodyPr vert="horz" lIns="94044" tIns="47022" rIns="94044" bIns="4702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100" y="0"/>
            <a:ext cx="3070860" cy="468630"/>
          </a:xfrm>
          <a:prstGeom prst="rect">
            <a:avLst/>
          </a:prstGeom>
        </p:spPr>
        <p:txBody>
          <a:bodyPr vert="horz" lIns="94044" tIns="47022" rIns="94044" bIns="47022" rtlCol="0"/>
          <a:lstStyle>
            <a:lvl1pPr algn="r">
              <a:defRPr sz="1200"/>
            </a:lvl1pPr>
          </a:lstStyle>
          <a:p>
            <a:fld id="{BDB7646E-8811-423A-9C42-2CBFADA00A96}" type="datetimeFigureOut">
              <a:rPr lang="en-US" smtClean="0"/>
              <a:pPr/>
              <a:t>2/29/2016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344"/>
            <a:ext cx="3070860" cy="468630"/>
          </a:xfrm>
          <a:prstGeom prst="rect">
            <a:avLst/>
          </a:prstGeom>
        </p:spPr>
        <p:txBody>
          <a:bodyPr vert="horz" lIns="94044" tIns="47022" rIns="94044" bIns="4702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100" y="8902344"/>
            <a:ext cx="3070860" cy="468630"/>
          </a:xfrm>
          <a:prstGeom prst="rect">
            <a:avLst/>
          </a:prstGeom>
        </p:spPr>
        <p:txBody>
          <a:bodyPr vert="horz" lIns="94044" tIns="47022" rIns="94044" bIns="47022" rtlCol="0" anchor="b"/>
          <a:lstStyle>
            <a:lvl1pPr algn="r">
              <a:defRPr sz="1200"/>
            </a:lvl1pPr>
          </a:lstStyle>
          <a:p>
            <a:fld id="{04360E59-1627-4404-ACC5-51C744AB0F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68630"/>
          </a:xfrm>
          <a:prstGeom prst="rect">
            <a:avLst/>
          </a:prstGeom>
        </p:spPr>
        <p:txBody>
          <a:bodyPr vert="horz" lIns="94044" tIns="47022" rIns="94044" bIns="47022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68630"/>
          </a:xfrm>
          <a:prstGeom prst="rect">
            <a:avLst/>
          </a:prstGeom>
        </p:spPr>
        <p:txBody>
          <a:bodyPr vert="horz" lIns="94044" tIns="47022" rIns="94044" bIns="47022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en-US" smtClean="0"/>
              <a:pPr/>
              <a:t>2/29/2016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3263"/>
            <a:ext cx="6245225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4" tIns="47022" rIns="94044" bIns="4702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451985"/>
            <a:ext cx="5669280" cy="4217670"/>
          </a:xfrm>
          <a:prstGeom prst="rect">
            <a:avLst/>
          </a:prstGeom>
        </p:spPr>
        <p:txBody>
          <a:bodyPr vert="horz" lIns="94044" tIns="47022" rIns="94044" bIns="4702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4"/>
            <a:ext cx="3070860" cy="468630"/>
          </a:xfrm>
          <a:prstGeom prst="rect">
            <a:avLst/>
          </a:prstGeom>
        </p:spPr>
        <p:txBody>
          <a:bodyPr vert="horz" lIns="94044" tIns="47022" rIns="94044" bIns="47022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02344"/>
            <a:ext cx="3070860" cy="468630"/>
          </a:xfrm>
          <a:prstGeom prst="rect">
            <a:avLst/>
          </a:prstGeom>
        </p:spPr>
        <p:txBody>
          <a:bodyPr vert="horz" lIns="94044" tIns="47022" rIns="94044" bIns="47022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ltGray">
      <p:bgPr>
        <a:gradFill rotWithShape="1">
          <a:gsLst>
            <a:gs pos="0">
              <a:schemeClr val="tx2">
                <a:lumMod val="20000"/>
                <a:lumOff val="80000"/>
              </a:schemeClr>
            </a:gs>
            <a:gs pos="90000">
              <a:schemeClr val="tx2"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99025" y="6356351"/>
            <a:ext cx="1218883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0BBE6BF-C811-45BB-8BA9-22EFF2B83FFA}" type="datetime1">
              <a:rPr lang="en-US" smtClean="0"/>
              <a:pPr/>
              <a:t>2/29/2016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14708" y="6356351"/>
            <a:ext cx="3974065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85571" y="6356351"/>
            <a:ext cx="6094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11892563" y="0"/>
            <a:ext cx="304721" cy="6858000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  <p:pic>
        <p:nvPicPr>
          <p:cNvPr id="55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18034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>
            <a:noAutofit/>
          </a:bodyPr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11475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41C5-B5F2-469F-BA25-292CFCDAF6E0}" type="datetime1">
              <a:rPr lang="en-US" smtClean="0"/>
              <a:pPr/>
              <a:t>2/29/2016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496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D85FE-5443-4629-8A1C-6F6EA57CBD60}" type="datetime1">
              <a:rPr lang="en-US" smtClean="0"/>
              <a:pPr/>
              <a:t>2/29/2016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1885691" y="0"/>
            <a:ext cx="304721" cy="6858000"/>
          </a:xfrm>
          <a:prstGeom prst="rect">
            <a:avLst/>
          </a:prstGeom>
          <a:solidFill>
            <a:schemeClr val="tx2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8" name="Rectangle 7"/>
          <p:cNvSpPr/>
          <p:nvPr userDrawn="1"/>
        </p:nvSpPr>
        <p:spPr>
          <a:xfrm>
            <a:off x="11885691" y="0"/>
            <a:ext cx="304721" cy="6858000"/>
          </a:xfrm>
          <a:prstGeom prst="rect">
            <a:avLst/>
          </a:prstGeom>
          <a:solidFill>
            <a:schemeClr val="tx2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48637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04284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04284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9362CC-4597-4E8E-AFE5-237B3DA1FF07}" type="datetime1">
              <a:rPr lang="en-US" smtClean="0"/>
              <a:pPr/>
              <a:t>2/29/2016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32199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18034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/>
        </p:nvSpPr>
        <p:spPr>
          <a:xfrm>
            <a:off x="11892563" y="0"/>
            <a:ext cx="304721" cy="6858000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1F63988-78D4-46C4-B808-1786C6A42859}" type="datetime1">
              <a:rPr lang="en-US" smtClean="0"/>
              <a:pPr/>
              <a:t>2/29/2016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19454" y="4259996"/>
            <a:ext cx="7264623" cy="115020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454" y="1600201"/>
            <a:ext cx="8283272" cy="2654064"/>
          </a:xfrm>
        </p:spPr>
        <p:txBody>
          <a:bodyPr anchor="b">
            <a:normAutofit/>
          </a:bodyPr>
          <a:lstStyle>
            <a:lvl1pPr algn="l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28736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482C1EE-CCC0-4F27-8918-BF938AC1419F}" type="datetime1">
              <a:rPr lang="en-US" smtClean="0"/>
              <a:pPr/>
              <a:t>2/29/2016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4328" y="1600200"/>
            <a:ext cx="4572000" cy="45720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35496" y="1600200"/>
            <a:ext cx="4572000" cy="45720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53845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9A0C48B-9D86-4C33-9BD3-2929B1D74E3D}" type="datetime1">
              <a:rPr lang="en-US" smtClean="0"/>
              <a:pPr/>
              <a:t>2/29/2016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24328" y="2514600"/>
            <a:ext cx="4572000" cy="3655568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24328" y="1499616"/>
            <a:ext cx="4572000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36615" y="2514706"/>
            <a:ext cx="4572000" cy="3657493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6615" y="1499616"/>
            <a:ext cx="4572000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3413" y="177800"/>
            <a:ext cx="9472824" cy="1239837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4896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87B711C-F9D6-42CE-B848-D107B7756573}" type="datetime1">
              <a:rPr lang="en-US" smtClean="0"/>
              <a:pPr/>
              <a:t>2/29/2016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087922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5180250" y="6356351"/>
            <a:ext cx="1218883" cy="365125"/>
          </a:xfrm>
        </p:spPr>
        <p:txBody>
          <a:bodyPr/>
          <a:lstStyle/>
          <a:p>
            <a:fld id="{4C1EAC44-87EE-4E25-9BCB-D1B8F4FDD9D1}" type="datetime1">
              <a:rPr lang="en-US" smtClean="0"/>
              <a:pPr/>
              <a:t>2/29/2016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5933" y="6356351"/>
            <a:ext cx="397406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766796" y="6356351"/>
            <a:ext cx="609441" cy="365125"/>
          </a:xfrm>
        </p:spPr>
        <p:txBody>
          <a:bodyPr/>
          <a:lstStyle/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289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68E44B9-3FFE-4574-9630-3E5A6F960186}" type="datetime1">
              <a:rPr lang="en-US" smtClean="0"/>
              <a:pPr/>
              <a:t>2/29/2016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9" name="Rectangle 8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  <p:sp>
        <p:nvSpPr>
          <p:cNvPr id="10" name="Rectangle 9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76394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F492-7803-4716-B969-A5873965FF8A}" type="datetime1">
              <a:rPr lang="en-US" smtClean="0"/>
              <a:pPr/>
              <a:t>2/29/2016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56456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2">
                <a:lumMod val="20000"/>
                <a:lumOff val="80000"/>
              </a:schemeClr>
            </a:gs>
            <a:gs pos="90000">
              <a:schemeClr val="tx2"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FD004168-AADC-4457-9784-543656FEE4FC}" type="datetime1">
              <a:rPr lang="en-US" smtClean="0"/>
              <a:pPr/>
              <a:t>2/29/2016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885691" y="0"/>
            <a:ext cx="304721" cy="6858000"/>
          </a:xfrm>
          <a:prstGeom prst="rect">
            <a:avLst/>
          </a:prstGeom>
          <a:solidFill>
            <a:schemeClr val="tx2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  <p:pic>
        <p:nvPicPr>
          <p:cNvPr id="46" name="Picture 2"/>
          <p:cNvPicPr>
            <a:picLocks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18034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3413" y="1600200"/>
            <a:ext cx="9472824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3413" y="177800"/>
            <a:ext cx="9472824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4151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0" pos="3839" userDrawn="1">
          <p15:clr>
            <a:srgbClr val="F26B43"/>
          </p15:clr>
        </p15:guide>
        <p15:guide id="0" pos="1199" userDrawn="1">
          <p15:clr>
            <a:srgbClr val="F26B43"/>
          </p15:clr>
        </p15:guide>
        <p15:guide id="1" pos="719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0" indent="0" algn="ctr">
              <a:buNone/>
            </a:pPr>
            <a:r>
              <a:rPr lang="en-US" sz="11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Med-Pass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CAUTION – SLOW DOWN !</a:t>
            </a:r>
            <a:endParaRPr lang="en-US" sz="6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6499" y="3962400"/>
            <a:ext cx="2990513" cy="1981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7532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4A4F98-AC16-48D9-9F16-C0021CE18DFF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CAUTION – SLOW DOWN </a:t>
            </a:r>
            <a:endParaRPr lang="en-US" altLang="en-US" sz="6000" b="1" dirty="0">
              <a:solidFill>
                <a:srgbClr val="A50021"/>
              </a:solidFill>
            </a:endParaRP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3412" y="1447800"/>
            <a:ext cx="9472824" cy="4572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8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OTCs</a:t>
            </a:r>
          </a:p>
          <a:p>
            <a:pPr marL="0" indent="0">
              <a:buNone/>
            </a:pPr>
            <a:r>
              <a:rPr lang="en-US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sure you have the right product !!</a:t>
            </a:r>
          </a:p>
          <a:p>
            <a:pPr marL="0" indent="0">
              <a:buNone/>
            </a:pPr>
            <a:r>
              <a:rPr lang="en-US" altLang="en-US" sz="4000" i="1" dirty="0"/>
              <a:t>Multivitamin and multivitamin with Iron are </a:t>
            </a:r>
            <a:r>
              <a:rPr lang="en-US" altLang="en-US" sz="4000" i="1" dirty="0">
                <a:solidFill>
                  <a:srgbClr val="A50021"/>
                </a:solidFill>
              </a:rPr>
              <a:t>not</a:t>
            </a:r>
            <a:r>
              <a:rPr lang="en-US" altLang="en-US" sz="4000" i="1" dirty="0">
                <a:solidFill>
                  <a:srgbClr val="CC0000"/>
                </a:solidFill>
              </a:rPr>
              <a:t> </a:t>
            </a:r>
            <a:r>
              <a:rPr lang="en-US" altLang="en-US" sz="4000" i="1" dirty="0"/>
              <a:t>the same. </a:t>
            </a:r>
          </a:p>
          <a:p>
            <a:pPr marL="0" indent="0">
              <a:buNone/>
            </a:pPr>
            <a:r>
              <a:rPr lang="en-US" altLang="en-US" sz="4000" dirty="0"/>
              <a:t>Calcium with </a:t>
            </a:r>
            <a:r>
              <a:rPr lang="en-US" altLang="en-US" sz="4000" dirty="0" err="1"/>
              <a:t>Vit</a:t>
            </a:r>
            <a:r>
              <a:rPr lang="en-US" altLang="en-US" sz="4000" dirty="0"/>
              <a:t>-D </a:t>
            </a:r>
            <a:r>
              <a:rPr lang="en-US" altLang="en-US" sz="4000" dirty="0" smtClean="0"/>
              <a:t>–</a:t>
            </a:r>
            <a:r>
              <a:rPr lang="en-US" altLang="en-US" sz="40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Watch </a:t>
            </a:r>
            <a:r>
              <a:rPr lang="en-US" altLang="en-US" sz="4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altLang="en-US" sz="40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Strengths</a:t>
            </a:r>
            <a:endParaRPr lang="en-US" altLang="en-US" sz="4000" b="1" dirty="0">
              <a:solidFill>
                <a:srgbClr val="A500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5412" y="0"/>
            <a:ext cx="16097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601332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748B5-D20F-4E46-883D-1624FD0D8904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CAUTION – SLOW DOWN </a:t>
            </a:r>
            <a:endParaRPr lang="en-US" altLang="en-US" sz="6000" b="1" dirty="0">
              <a:solidFill>
                <a:srgbClr val="A50021"/>
              </a:solidFill>
            </a:endParaRPr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US" altLang="en-US" sz="4800" b="1" dirty="0">
                <a:solidFill>
                  <a:srgbClr val="FF0000"/>
                </a:solidFill>
              </a:rPr>
              <a:t>Adequate Fluids with Medications</a:t>
            </a:r>
          </a:p>
          <a:p>
            <a:pPr marL="0" indent="0">
              <a:buNone/>
            </a:pPr>
            <a:r>
              <a:rPr lang="en-US" altLang="en-US" sz="4400" b="1" dirty="0" smtClean="0"/>
              <a:t>Bulk </a:t>
            </a:r>
            <a:r>
              <a:rPr lang="en-US" altLang="en-US" sz="4400" b="1" dirty="0"/>
              <a:t>Laxatives </a:t>
            </a:r>
            <a:r>
              <a:rPr lang="en-US" altLang="en-US" sz="4400" dirty="0"/>
              <a:t>– Metamucil / Citrucel</a:t>
            </a:r>
          </a:p>
          <a:p>
            <a:pPr marL="0" indent="0">
              <a:buNone/>
            </a:pPr>
            <a:r>
              <a:rPr lang="en-US" altLang="en-US" sz="4400" b="1" dirty="0"/>
              <a:t>NSAIDS </a:t>
            </a:r>
            <a:r>
              <a:rPr lang="en-US" altLang="en-US" sz="4400" dirty="0"/>
              <a:t> -  4-8oz with Ibuprofen / naproxen</a:t>
            </a:r>
          </a:p>
          <a:p>
            <a:pPr marL="0" indent="0">
              <a:buNone/>
            </a:pPr>
            <a:r>
              <a:rPr lang="en-US" altLang="en-US" sz="4400" b="1" dirty="0"/>
              <a:t>Potassium supplements </a:t>
            </a:r>
            <a:r>
              <a:rPr lang="en-US" altLang="en-US" sz="4400" dirty="0"/>
              <a:t>– with or after a meal with a full glass of water or fruit juice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5412" y="0"/>
            <a:ext cx="16097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096480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CF55B-1A83-4985-B33E-379360689E15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CAUTION – SLOW DOWN </a:t>
            </a:r>
            <a:endParaRPr lang="en-US" altLang="en-US" sz="6000" b="1" dirty="0">
              <a:solidFill>
                <a:srgbClr val="A50021"/>
              </a:solidFill>
            </a:endParaRP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FontTx/>
              <a:buNone/>
            </a:pPr>
            <a:r>
              <a:rPr lang="en-US" altLang="en-US" sz="4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Medications administered via G-Tube</a:t>
            </a:r>
          </a:p>
          <a:p>
            <a:pPr algn="ctr">
              <a:buFontTx/>
              <a:buNone/>
            </a:pPr>
            <a:endParaRPr lang="en-US" altLang="en-US" sz="3600" dirty="0"/>
          </a:p>
          <a:p>
            <a:pPr marL="0" indent="0">
              <a:buNone/>
            </a:pPr>
            <a:r>
              <a:rPr lang="en-US" altLang="en-US" sz="4400" dirty="0"/>
              <a:t>Check the placement of the tube </a:t>
            </a:r>
          </a:p>
          <a:p>
            <a:pPr marL="0" indent="0">
              <a:buNone/>
            </a:pPr>
            <a:r>
              <a:rPr lang="en-US" altLang="en-US" sz="4400" dirty="0"/>
              <a:t>Flush the tube with at least </a:t>
            </a:r>
            <a:r>
              <a:rPr lang="en-US" altLang="en-US" sz="4400" u="sng" dirty="0">
                <a:solidFill>
                  <a:srgbClr val="A50021"/>
                </a:solidFill>
              </a:rPr>
              <a:t>30ml</a:t>
            </a:r>
            <a:r>
              <a:rPr lang="en-US" altLang="en-US" sz="4400" u="sng" dirty="0">
                <a:solidFill>
                  <a:srgbClr val="CC0000"/>
                </a:solidFill>
              </a:rPr>
              <a:t> </a:t>
            </a:r>
            <a:r>
              <a:rPr lang="en-US" altLang="en-US" sz="4400" dirty="0"/>
              <a:t>of water before and after medications. </a:t>
            </a:r>
            <a:r>
              <a:rPr lang="en-US" altLang="en-US" sz="4400" b="1" u="sng" dirty="0">
                <a:solidFill>
                  <a:srgbClr val="A50021"/>
                </a:solidFill>
              </a:rPr>
              <a:t>Not </a:t>
            </a:r>
            <a:r>
              <a:rPr lang="en-US" altLang="en-US" sz="4400" dirty="0">
                <a:solidFill>
                  <a:srgbClr val="A50021"/>
                </a:solidFill>
              </a:rPr>
              <a:t>COLD water.</a:t>
            </a:r>
            <a:r>
              <a:rPr lang="en-US" altLang="en-US" sz="4400" dirty="0"/>
              <a:t> </a:t>
            </a:r>
          </a:p>
          <a:p>
            <a:endParaRPr lang="en-US" altLang="en-US" dirty="0"/>
          </a:p>
          <a:p>
            <a:pPr>
              <a:buFontTx/>
              <a:buNone/>
            </a:pPr>
            <a:r>
              <a:rPr lang="en-US" altLang="en-US" sz="1200" dirty="0"/>
              <a:t>* CMS SOM 12/06</a:t>
            </a:r>
          </a:p>
          <a:p>
            <a:endParaRPr lang="en-US" alt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5412" y="0"/>
            <a:ext cx="16097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283240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E6F13D-D24F-440B-8FEB-764970C82589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CAUTION – SLOW DOWN </a:t>
            </a:r>
            <a:endParaRPr lang="en-US" altLang="en-US" sz="6000" b="1" dirty="0">
              <a:solidFill>
                <a:srgbClr val="A50021"/>
              </a:solidFill>
            </a:endParaRPr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FontTx/>
              <a:buNone/>
            </a:pPr>
            <a:r>
              <a:rPr lang="en-US" altLang="en-US" sz="6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 medication errors</a:t>
            </a:r>
          </a:p>
          <a:p>
            <a:pPr marL="0" indent="0">
              <a:buNone/>
            </a:pPr>
            <a:r>
              <a:rPr lang="en-US" altLang="en-US" sz="4000" dirty="0"/>
              <a:t>Failure to </a:t>
            </a:r>
            <a:r>
              <a:rPr lang="en-US" altLang="en-US" sz="4000" b="1" u="sng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“Shake Well”</a:t>
            </a:r>
          </a:p>
          <a:p>
            <a:pPr marL="0" indent="0">
              <a:buNone/>
            </a:pPr>
            <a:r>
              <a:rPr lang="en-US" altLang="en-US" sz="4000" dirty="0"/>
              <a:t>Insulin suspensions must be rolled not shaken</a:t>
            </a:r>
          </a:p>
          <a:p>
            <a:pPr marL="0" indent="0">
              <a:buNone/>
            </a:pPr>
            <a:r>
              <a:rPr lang="en-US" altLang="en-US" sz="4000" dirty="0"/>
              <a:t>Crushing medications that should not be crushed.</a:t>
            </a:r>
          </a:p>
          <a:p>
            <a:pPr marL="0" indent="0">
              <a:buNone/>
            </a:pPr>
            <a:r>
              <a:rPr lang="en-US" altLang="en-US" sz="4000" dirty="0"/>
              <a:t>Providing adequate fluids with medications</a:t>
            </a:r>
          </a:p>
          <a:p>
            <a:pPr marL="0" indent="0">
              <a:buNone/>
            </a:pPr>
            <a:r>
              <a:rPr lang="en-US" altLang="en-US" sz="4000" dirty="0"/>
              <a:t>Drugs that require food or antacids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5412" y="0"/>
            <a:ext cx="16097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827101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800A2-DDE9-4582-990D-EC0B9B1144FF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CAUTION – SLOW DOWN </a:t>
            </a:r>
            <a:endParaRPr lang="en-US" altLang="en-US" sz="6000" b="1" dirty="0">
              <a:solidFill>
                <a:srgbClr val="A50021"/>
              </a:solidFill>
            </a:endParaRP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3412" y="1676400"/>
            <a:ext cx="9472824" cy="4572000"/>
          </a:xfrm>
        </p:spPr>
        <p:txBody>
          <a:bodyPr>
            <a:normAutofit fontScale="92500"/>
          </a:bodyPr>
          <a:lstStyle/>
          <a:p>
            <a:pPr algn="ctr">
              <a:buFontTx/>
              <a:buNone/>
            </a:pPr>
            <a:r>
              <a:rPr lang="en-US" altLang="en-US" sz="6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Things </a:t>
            </a:r>
            <a:r>
              <a:rPr lang="en-US" altLang="en-US" sz="6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Remember</a:t>
            </a:r>
          </a:p>
          <a:p>
            <a:pPr algn="ctr">
              <a:buFontTx/>
              <a:buNone/>
            </a:pPr>
            <a:r>
              <a:rPr lang="en-US" altLang="en-US" sz="3600" dirty="0">
                <a:solidFill>
                  <a:schemeClr val="accent2"/>
                </a:solidFill>
              </a:rPr>
              <a:t>Date Openings</a:t>
            </a:r>
          </a:p>
          <a:p>
            <a:pPr algn="ctr">
              <a:buFontTx/>
              <a:buNone/>
            </a:pPr>
            <a:r>
              <a:rPr lang="en-US" altLang="en-US" dirty="0"/>
              <a:t>When you open an Insulin or multi use container, date the container</a:t>
            </a:r>
          </a:p>
          <a:p>
            <a:pPr algn="ctr">
              <a:buFontTx/>
              <a:buNone/>
            </a:pPr>
            <a:r>
              <a:rPr lang="en-US" altLang="en-US" sz="3600" dirty="0">
                <a:solidFill>
                  <a:schemeClr val="accent2"/>
                </a:solidFill>
              </a:rPr>
              <a:t>Wash Hands</a:t>
            </a:r>
          </a:p>
          <a:p>
            <a:pPr algn="ctr">
              <a:buFontTx/>
              <a:buNone/>
            </a:pPr>
            <a:r>
              <a:rPr lang="en-US" altLang="en-US" dirty="0"/>
              <a:t>When in doubt, wash your hands and any time you touch a resident.</a:t>
            </a:r>
          </a:p>
          <a:p>
            <a:pPr algn="ctr">
              <a:buFontTx/>
              <a:buNone/>
            </a:pPr>
            <a:r>
              <a:rPr lang="en-US" altLang="en-US" sz="3600" dirty="0">
                <a:solidFill>
                  <a:schemeClr val="accent2"/>
                </a:solidFill>
              </a:rPr>
              <a:t>Med Cart</a:t>
            </a:r>
          </a:p>
          <a:p>
            <a:pPr algn="ctr">
              <a:buFontTx/>
              <a:buNone/>
            </a:pPr>
            <a:r>
              <a:rPr lang="en-US" altLang="en-US" dirty="0"/>
              <a:t>Unless in is in your direct control or sight it must be locked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5412" y="0"/>
            <a:ext cx="16097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726435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26914-9C77-4536-895D-3AFB58591ECF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8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Med Pass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US" altLang="en-US" sz="4800" dirty="0"/>
          </a:p>
          <a:p>
            <a:pPr algn="ctr">
              <a:buFontTx/>
              <a:buNone/>
            </a:pPr>
            <a:r>
              <a:rPr lang="en-US" altLang="en-US" sz="4800" dirty="0"/>
              <a:t>It is an </a:t>
            </a:r>
            <a:r>
              <a:rPr lang="en-US" altLang="en-US" sz="4800" dirty="0">
                <a:solidFill>
                  <a:srgbClr val="A50021"/>
                </a:solidFill>
              </a:rPr>
              <a:t>OPEN BOOK TEST!</a:t>
            </a:r>
          </a:p>
          <a:p>
            <a:pPr algn="ctr">
              <a:buFontTx/>
              <a:buNone/>
            </a:pPr>
            <a:r>
              <a:rPr lang="en-US" altLang="en-US" sz="4800" dirty="0"/>
              <a:t>The answers are right </a:t>
            </a:r>
          </a:p>
          <a:p>
            <a:pPr algn="ctr">
              <a:buFontTx/>
              <a:buNone/>
            </a:pPr>
            <a:r>
              <a:rPr lang="en-US" altLang="en-US" sz="4800" dirty="0"/>
              <a:t>before you on the </a:t>
            </a:r>
            <a:r>
              <a:rPr lang="en-US" altLang="en-US" sz="4800" i="1" dirty="0">
                <a:solidFill>
                  <a:srgbClr val="A50021"/>
                </a:solidFill>
              </a:rPr>
              <a:t>MAR</a:t>
            </a:r>
            <a:r>
              <a:rPr lang="en-US" altLang="en-US" sz="4800" dirty="0">
                <a:solidFill>
                  <a:srgbClr val="A50021"/>
                </a:solidFill>
              </a:rPr>
              <a:t>.</a:t>
            </a:r>
          </a:p>
          <a:p>
            <a:pPr>
              <a:buFontTx/>
              <a:buNone/>
            </a:pPr>
            <a:endParaRPr lang="en-US" altLang="en-US" sz="4800" dirty="0">
              <a:solidFill>
                <a:srgbClr val="A50021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3391" y="0"/>
            <a:ext cx="16097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463048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055A84-809D-4126-9668-55CC5668BD8F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sz="8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Med Pass</a:t>
            </a:r>
            <a:endParaRPr lang="en-US" altLang="en-US" sz="8000" dirty="0">
              <a:solidFill>
                <a:srgbClr val="333399"/>
              </a:solidFill>
            </a:endParaRP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US" altLang="en-US" sz="4800"/>
          </a:p>
          <a:p>
            <a:pPr algn="ctr">
              <a:buFontTx/>
              <a:buNone/>
            </a:pPr>
            <a:r>
              <a:rPr lang="en-US" altLang="en-US" sz="4800"/>
              <a:t>What four letter word will help you always get it right? </a:t>
            </a:r>
          </a:p>
          <a:p>
            <a:pPr algn="ctr">
              <a:buFontTx/>
              <a:buNone/>
            </a:pPr>
            <a:r>
              <a:rPr lang="en-US" altLang="en-US" sz="9600">
                <a:solidFill>
                  <a:srgbClr val="A50021"/>
                </a:solidFill>
                <a:latin typeface="Bookman Old Style" pitchFamily="18" charset="0"/>
              </a:rPr>
              <a:t>READ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5412" y="0"/>
            <a:ext cx="16097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593863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2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2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7200" dirty="0" smtClean="0"/>
              <a:t>A Reference for the MAR</a:t>
            </a:r>
            <a:endParaRPr lang="en-US" sz="7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8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Med Pass</a:t>
            </a:r>
            <a:endParaRPr lang="en-US" sz="8000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5412" y="0"/>
            <a:ext cx="16097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8874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1012" y="0"/>
            <a:ext cx="10210800" cy="6876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2681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7212" y="72188"/>
            <a:ext cx="10058400" cy="678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9003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5F1E8-DB86-4C8C-A1C4-E6490AECDE8E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8000" b="1" dirty="0">
                <a:solidFill>
                  <a:srgbClr val="333399"/>
                </a:solidFill>
              </a:rPr>
              <a:t>The Med Pass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Information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rgbClr val="A50021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5200" dirty="0"/>
              <a:t>Initially observe the administration at least </a:t>
            </a:r>
            <a:r>
              <a:rPr lang="en-US" altLang="en-US" sz="5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20-25</a:t>
            </a:r>
            <a:r>
              <a:rPr lang="en-US" altLang="en-US" sz="5200" dirty="0"/>
              <a:t> medications, observing as many staff administering medication as possible to facilitate a review of the facilities entire medication distribution system.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400" dirty="0"/>
              <a:t>Sub-Task 5E, Section C. 1. Medication Pass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5412" y="18143"/>
            <a:ext cx="16097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830844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 algn="ctr">
              <a:buNone/>
            </a:pPr>
            <a:r>
              <a:rPr lang="en-US" sz="16600" dirty="0" smtClean="0"/>
              <a:t>Good Luck</a:t>
            </a:r>
            <a:endParaRPr lang="en-US" sz="16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 smtClean="0">
                <a:solidFill>
                  <a:srgbClr val="FF0000"/>
                </a:solidFill>
              </a:rPr>
              <a:t>THANK  YOU !</a:t>
            </a:r>
            <a:endParaRPr lang="en-US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132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160E7-C7EB-49FB-AEAB-4E49051B6537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8000" b="1" dirty="0">
                <a:solidFill>
                  <a:srgbClr val="333399"/>
                </a:solidFill>
              </a:rPr>
              <a:t>The Med Pass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US" altLang="en-US" sz="47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Information</a:t>
            </a:r>
          </a:p>
          <a:p>
            <a:pPr>
              <a:buFontTx/>
              <a:buNone/>
            </a:pPr>
            <a:r>
              <a:rPr lang="en-US" altLang="en-US" sz="4000" dirty="0"/>
              <a:t>After the medication pass, compare your observations with the prescriber’s orders. </a:t>
            </a:r>
          </a:p>
          <a:p>
            <a:pPr>
              <a:buFontTx/>
              <a:buNone/>
            </a:pPr>
            <a:r>
              <a:rPr lang="en-US" altLang="en-US" sz="4000" dirty="0"/>
              <a:t>If no errors are found after reconciliation of the pass with the prescriber’s orders, the medication pass observation is complete.</a:t>
            </a:r>
          </a:p>
          <a:p>
            <a:pPr>
              <a:buFontTx/>
              <a:buNone/>
            </a:pPr>
            <a:endParaRPr lang="en-US" altLang="en-US" sz="1400" dirty="0"/>
          </a:p>
          <a:p>
            <a:pPr>
              <a:buFontTx/>
              <a:buNone/>
            </a:pPr>
            <a:r>
              <a:rPr lang="en-US" altLang="en-US" sz="1400" dirty="0"/>
              <a:t>Sub-Task 5E, Section C. 1. Medication Pass</a:t>
            </a:r>
          </a:p>
          <a:p>
            <a:pPr algn="ctr">
              <a:buFontTx/>
              <a:buNone/>
            </a:pPr>
            <a:endParaRPr lang="en-US" altLang="en-US" sz="2800" dirty="0">
              <a:solidFill>
                <a:srgbClr val="CC0000"/>
              </a:solidFill>
            </a:endParaRPr>
          </a:p>
          <a:p>
            <a:pPr algn="ctr">
              <a:buFontTx/>
              <a:buNone/>
            </a:pPr>
            <a:endParaRPr lang="en-US" altLang="en-US" dirty="0">
              <a:solidFill>
                <a:srgbClr val="CC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5412" y="18143"/>
            <a:ext cx="16097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727824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A2CD2-B820-49E2-ABF1-3B76049F52DC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8000" b="1" dirty="0">
                <a:solidFill>
                  <a:srgbClr val="333399"/>
                </a:solidFill>
              </a:rPr>
              <a:t>The Med Pass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FontTx/>
              <a:buNone/>
            </a:pPr>
            <a:r>
              <a:rPr lang="en-US" alt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 to Pass</a:t>
            </a:r>
          </a:p>
          <a:p>
            <a:pPr marL="365760" lvl="1" indent="0">
              <a:buNone/>
            </a:pPr>
            <a:r>
              <a:rPr lang="en-US" altLang="en-US" sz="4300" dirty="0"/>
              <a:t>Unless a time is specified you have </a:t>
            </a:r>
            <a:r>
              <a:rPr lang="en-US" altLang="en-US" sz="4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</a:t>
            </a:r>
            <a:r>
              <a:rPr lang="en-US" altLang="en-US" sz="4300" dirty="0"/>
              <a:t> minutes before and after with a scheduled medication pass. </a:t>
            </a:r>
          </a:p>
          <a:p>
            <a:pPr lvl="1">
              <a:buFontTx/>
              <a:buNone/>
            </a:pPr>
            <a:endParaRPr lang="en-US" altLang="en-US" sz="4300" dirty="0"/>
          </a:p>
          <a:p>
            <a:pPr lvl="1">
              <a:buFontTx/>
              <a:buNone/>
            </a:pPr>
            <a:r>
              <a:rPr lang="en-US" altLang="en-US" sz="4300" dirty="0"/>
              <a:t>Exception would be if a drug is ordered before or after a meal. </a:t>
            </a:r>
            <a:r>
              <a:rPr lang="en-US" altLang="en-US" sz="4300" b="1" i="1" dirty="0"/>
              <a:t>Then the time is more critical</a:t>
            </a:r>
            <a:r>
              <a:rPr lang="en-US" altLang="en-US" sz="3600" b="1" i="1" dirty="0"/>
              <a:t>.</a:t>
            </a:r>
          </a:p>
          <a:p>
            <a:pPr lvl="1"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r>
              <a:rPr lang="en-US" altLang="en-US" sz="1200" dirty="0"/>
              <a:t>* CMS SOM 12/06</a:t>
            </a:r>
          </a:p>
          <a:p>
            <a:pPr lvl="1">
              <a:buFontTx/>
              <a:buNone/>
            </a:pPr>
            <a:endParaRPr lang="en-US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5412" y="0"/>
            <a:ext cx="16097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89013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Privacy PLEASE</a:t>
            </a:r>
          </a:p>
          <a:p>
            <a:pPr marL="0" indent="0">
              <a:buNone/>
            </a:pPr>
            <a:r>
              <a:rPr lang="en-US" sz="4000" dirty="0" smtClean="0"/>
              <a:t>Do </a:t>
            </a:r>
            <a:r>
              <a:rPr lang="en-US" sz="4000" b="1" u="sng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</a:t>
            </a:r>
            <a:r>
              <a:rPr lang="en-US" sz="4000" dirty="0" smtClean="0"/>
              <a:t> administer an injection, an inhalation, a test blood, or administer any topical preparation in public areas such a in the hall or dining room. 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8000" b="1" dirty="0">
                <a:solidFill>
                  <a:srgbClr val="333399"/>
                </a:solidFill>
              </a:rPr>
              <a:t>The Med Pass</a:t>
            </a:r>
            <a:endParaRPr lang="en-US" sz="8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5411" y="0"/>
            <a:ext cx="16097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1202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6322F-5562-4F60-9538-F5605031C089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CAUTION – SLOW DOWN 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3412" y="1600201"/>
            <a:ext cx="9980692" cy="4525963"/>
          </a:xfrm>
        </p:spPr>
        <p:txBody>
          <a:bodyPr>
            <a:normAutofit fontScale="77500" lnSpcReduction="20000"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8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Inhalers</a:t>
            </a:r>
            <a:r>
              <a:rPr lang="en-US" altLang="en-US" sz="8000" dirty="0">
                <a:solidFill>
                  <a:srgbClr val="A50021"/>
                </a:solidFill>
              </a:rPr>
              <a:t> </a:t>
            </a:r>
            <a:r>
              <a:rPr lang="en-US" altLang="en-US" sz="2800" dirty="0">
                <a:solidFill>
                  <a:srgbClr val="A50021"/>
                </a:solidFill>
              </a:rPr>
              <a:t>	</a:t>
            </a:r>
          </a:p>
          <a:p>
            <a:pPr marL="365760" lvl="1" indent="0">
              <a:lnSpc>
                <a:spcPct val="90000"/>
              </a:lnSpc>
              <a:buNone/>
            </a:pPr>
            <a:r>
              <a:rPr lang="en-US" altLang="en-US" sz="4300" b="1" dirty="0" smtClean="0"/>
              <a:t>Shake </a:t>
            </a:r>
            <a:r>
              <a:rPr lang="en-US" altLang="en-US" sz="4300" b="1" dirty="0"/>
              <a:t>the container </a:t>
            </a:r>
            <a:r>
              <a:rPr lang="en-US" altLang="en-US" sz="4300" b="1" u="sng" dirty="0">
                <a:solidFill>
                  <a:srgbClr val="A50021"/>
                </a:solidFill>
              </a:rPr>
              <a:t>WELL</a:t>
            </a:r>
          </a:p>
          <a:p>
            <a:pPr marL="365760" lvl="1" indent="0">
              <a:lnSpc>
                <a:spcPct val="90000"/>
              </a:lnSpc>
              <a:buNone/>
            </a:pPr>
            <a:r>
              <a:rPr lang="en-US" altLang="en-US" sz="4300" b="1" dirty="0"/>
              <a:t>Position the inhaler in front or in the residents mouth. </a:t>
            </a:r>
          </a:p>
          <a:p>
            <a:pPr marL="365760" lvl="1" indent="0">
              <a:lnSpc>
                <a:spcPct val="90000"/>
              </a:lnSpc>
              <a:buNone/>
            </a:pPr>
            <a:r>
              <a:rPr lang="en-US" altLang="en-US" sz="4300" dirty="0"/>
              <a:t>If more than </a:t>
            </a:r>
            <a:r>
              <a:rPr lang="en-US" altLang="en-US" sz="43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</a:t>
            </a:r>
            <a:r>
              <a:rPr lang="en-US" altLang="en-US" sz="43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PUFF </a:t>
            </a:r>
            <a:r>
              <a:rPr lang="en-US" altLang="en-US" sz="4300" dirty="0"/>
              <a:t>is required wait </a:t>
            </a:r>
            <a:r>
              <a:rPr lang="en-US" altLang="en-US" sz="4300" u="sng" dirty="0">
                <a:solidFill>
                  <a:srgbClr val="A50021"/>
                </a:solidFill>
              </a:rPr>
              <a:t>ONE (1)</a:t>
            </a:r>
            <a:r>
              <a:rPr lang="en-US" altLang="en-US" sz="4300" dirty="0"/>
              <a:t> minute between the puffs. </a:t>
            </a:r>
          </a:p>
          <a:p>
            <a:pPr marL="365760" lvl="1" indent="0">
              <a:lnSpc>
                <a:spcPct val="90000"/>
              </a:lnSpc>
              <a:buNone/>
            </a:pPr>
            <a:r>
              <a:rPr lang="en-US" altLang="en-US" sz="4300" dirty="0"/>
              <a:t>In </a:t>
            </a:r>
            <a:r>
              <a:rPr lang="en-US" altLang="en-US" sz="4300" b="1" u="sng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many </a:t>
            </a:r>
            <a:r>
              <a:rPr lang="en-US" altLang="en-US" sz="4300" dirty="0"/>
              <a:t>cases have the resident swish water in mouth after – </a:t>
            </a:r>
            <a:r>
              <a:rPr lang="en-US" altLang="en-US" sz="4300" dirty="0">
                <a:solidFill>
                  <a:srgbClr val="A50021"/>
                </a:solidFill>
              </a:rPr>
              <a:t>DO NOT SWALLOW! </a:t>
            </a:r>
            <a:r>
              <a:rPr lang="en-US" altLang="en-US" sz="4300" dirty="0" smtClean="0">
                <a:solidFill>
                  <a:srgbClr val="A50021"/>
                </a:solidFill>
              </a:rPr>
              <a:t>Advair and </a:t>
            </a:r>
            <a:r>
              <a:rPr lang="en-US" altLang="en-US" sz="4300" dirty="0" err="1" smtClean="0">
                <a:solidFill>
                  <a:srgbClr val="A50021"/>
                </a:solidFill>
              </a:rPr>
              <a:t>Symbicort</a:t>
            </a:r>
            <a:endParaRPr lang="en-US" altLang="en-US" sz="4300" dirty="0">
              <a:solidFill>
                <a:srgbClr val="A50021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000" dirty="0">
              <a:solidFill>
                <a:srgbClr val="A50021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000" dirty="0"/>
              <a:t>* CMS SOM 12/06</a:t>
            </a:r>
          </a:p>
          <a:p>
            <a:pPr lvl="1">
              <a:lnSpc>
                <a:spcPct val="90000"/>
              </a:lnSpc>
            </a:pPr>
            <a:endParaRPr lang="en-US" altLang="en-US" sz="3600" dirty="0"/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sz="36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5412" y="0"/>
            <a:ext cx="16097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093818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D93B7-6E51-484D-9057-695517E1B465}" type="slidenum">
              <a:rPr lang="en-US" altLang="en-US"/>
              <a:pPr/>
              <a:t>7</a:t>
            </a:fld>
            <a:endParaRPr lang="en-US" altLang="en-US" dirty="0"/>
          </a:p>
        </p:txBody>
      </p:sp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CAUTION – SLOW DOWN </a:t>
            </a:r>
            <a:endParaRPr lang="en-US" altLang="en-US" sz="6000" b="1" dirty="0">
              <a:solidFill>
                <a:srgbClr val="A50021"/>
              </a:solidFill>
            </a:endParaRP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 algn="ctr">
              <a:buFontTx/>
              <a:buNone/>
            </a:pPr>
            <a:r>
              <a:rPr lang="en-US" altLang="en-US" sz="28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Eye Drops</a:t>
            </a:r>
          </a:p>
          <a:p>
            <a:pPr marL="0" indent="0">
              <a:buNone/>
            </a:pPr>
            <a:r>
              <a:rPr lang="en-US" altLang="en-US" sz="16000" dirty="0"/>
              <a:t>Make sure the eye drop, not the dropper, makes full contact with the conjunctival </a:t>
            </a:r>
            <a:r>
              <a:rPr lang="en-US" altLang="en-US" sz="16000" dirty="0" smtClean="0"/>
              <a:t>sac</a:t>
            </a:r>
          </a:p>
          <a:p>
            <a:pPr marL="0" indent="0">
              <a:buNone/>
            </a:pPr>
            <a:r>
              <a:rPr lang="en-US" altLang="en-US" sz="16000" dirty="0" smtClean="0"/>
              <a:t>If the drop is a suspension you must </a:t>
            </a:r>
            <a:r>
              <a:rPr lang="en-US" altLang="en-US" sz="1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Shake Well </a:t>
            </a:r>
            <a:r>
              <a:rPr lang="en-US" altLang="en-US" sz="16000" dirty="0" smtClean="0"/>
              <a:t>– </a:t>
            </a:r>
            <a:r>
              <a:rPr lang="en-US" altLang="en-US" sz="16000" i="1" dirty="0" smtClean="0"/>
              <a:t>Cortisporin or Tobradex</a:t>
            </a:r>
            <a:endParaRPr lang="en-US" altLang="en-US" sz="16000" i="1" dirty="0"/>
          </a:p>
          <a:p>
            <a:pPr marL="0" indent="0">
              <a:buNone/>
            </a:pPr>
            <a:r>
              <a:rPr lang="en-US" altLang="en-US" sz="16000" dirty="0" smtClean="0"/>
              <a:t>If </a:t>
            </a:r>
            <a:r>
              <a:rPr lang="en-US" altLang="en-US" sz="16000" dirty="0"/>
              <a:t>more than one drop is required </a:t>
            </a:r>
            <a:r>
              <a:rPr lang="en-US" altLang="en-US" sz="16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WAIT </a:t>
            </a:r>
            <a:r>
              <a:rPr lang="en-US" altLang="en-US" sz="16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16000" u="sng" dirty="0" smtClean="0">
                <a:solidFill>
                  <a:srgbClr val="A50021"/>
                </a:solidFill>
              </a:rPr>
              <a:t>3-5 </a:t>
            </a:r>
            <a:r>
              <a:rPr lang="en-US" altLang="en-US" sz="16000" u="sng" dirty="0">
                <a:solidFill>
                  <a:srgbClr val="A50021"/>
                </a:solidFill>
              </a:rPr>
              <a:t>minutes</a:t>
            </a:r>
            <a:r>
              <a:rPr lang="en-US" altLang="en-US" sz="16000" dirty="0"/>
              <a:t> between </a:t>
            </a:r>
            <a:r>
              <a:rPr lang="en-US" altLang="en-US" sz="16000" dirty="0" smtClean="0"/>
              <a:t>drops</a:t>
            </a:r>
            <a:endParaRPr lang="en-US" altLang="en-US" sz="16000" dirty="0"/>
          </a:p>
          <a:p>
            <a:pPr marL="0" indent="0">
              <a:buNone/>
            </a:pPr>
            <a:endParaRPr lang="en-US" altLang="en-US" sz="12800" dirty="0"/>
          </a:p>
          <a:p>
            <a:pPr>
              <a:buFontTx/>
              <a:buNone/>
            </a:pPr>
            <a:endParaRPr lang="en-US" altLang="en-US" sz="12800" dirty="0"/>
          </a:p>
          <a:p>
            <a:pPr>
              <a:buFontTx/>
              <a:buNone/>
            </a:pPr>
            <a:r>
              <a:rPr lang="en-US" altLang="en-US" sz="5800" dirty="0"/>
              <a:t>* CMS SOM 12/06</a:t>
            </a:r>
          </a:p>
          <a:p>
            <a:pPr>
              <a:buFontTx/>
              <a:buNone/>
            </a:pPr>
            <a:r>
              <a:rPr lang="en-US" altLang="en-US" sz="3600" dirty="0"/>
              <a:t>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5412" y="0"/>
            <a:ext cx="16097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602815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Nasal Sprays – </a:t>
            </a:r>
            <a:r>
              <a:rPr lang="en-US" sz="7200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Flonase</a:t>
            </a:r>
          </a:p>
          <a:p>
            <a:pPr marL="0" indent="0">
              <a:buNone/>
            </a:pPr>
            <a:r>
              <a:rPr lang="en-US" sz="4000" dirty="0" smtClean="0"/>
              <a:t>Wait at least </a:t>
            </a:r>
            <a:r>
              <a:rPr lang="en-US" sz="40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000" dirty="0" smtClean="0"/>
              <a:t> minutes between sprays in the </a:t>
            </a:r>
            <a:r>
              <a:rPr lang="en-US" sz="4000" u="sng" dirty="0" smtClean="0"/>
              <a:t>same </a:t>
            </a:r>
            <a:r>
              <a:rPr lang="en-US" sz="4000" u="sng" dirty="0" err="1" smtClean="0"/>
              <a:t>nare</a:t>
            </a:r>
            <a:r>
              <a:rPr lang="en-US" sz="4000" u="sng" dirty="0" smtClean="0"/>
              <a:t>..</a:t>
            </a:r>
          </a:p>
          <a:p>
            <a:pPr marL="0" indent="0">
              <a:buNone/>
            </a:pPr>
            <a:r>
              <a:rPr lang="en-US" sz="4000" dirty="0" smtClean="0"/>
              <a:t>If Flonase has not be administered within 48 hours it must be primed again. 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CAUTION – SLOW DOWN </a:t>
            </a:r>
            <a:endParaRPr lang="en-US" sz="60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5412" y="0"/>
            <a:ext cx="16097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2523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66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Oral Suspensions</a:t>
            </a:r>
          </a:p>
          <a:p>
            <a:pPr marL="0" indent="0">
              <a:buNone/>
            </a:pPr>
            <a:r>
              <a:rPr lang="en-US" sz="3600" dirty="0" smtClean="0"/>
              <a:t>Medications that are blood levels should be measured with a syringe! </a:t>
            </a:r>
          </a:p>
          <a:p>
            <a:pPr marL="0" indent="0" algn="ctr">
              <a:buNone/>
            </a:pPr>
            <a:r>
              <a:rPr lang="en-US" sz="3600" dirty="0" smtClean="0"/>
              <a:t>Examples are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Dilantin, Tegretol, Depakote, and Digoxin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CAUTION – SLOW DOWN </a:t>
            </a:r>
            <a:endParaRPr lang="en-US" sz="60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5412" y="0"/>
            <a:ext cx="16097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1058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3460537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tx2">
              <a:lumMod val="20000"/>
              <a:lumOff val="80000"/>
            </a:schemeClr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Pharmacy design template" id="{31B17BDC-8AFF-47FE-B8AB-2C77A3BDA084}" vid="{8178D3CA-D80E-49E3-B1D5-0DCCF7151C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B06AF52-9C9F-455C-9927-CBCF255C787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TS103460537</Template>
  <TotalTime>0</TotalTime>
  <Words>564</Words>
  <Application>Microsoft Office PowerPoint</Application>
  <PresentationFormat>Custom</PresentationFormat>
  <Paragraphs>112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TS103460537</vt:lpstr>
      <vt:lpstr>CAUTION – SLOW DOWN !</vt:lpstr>
      <vt:lpstr>The Med Pass</vt:lpstr>
      <vt:lpstr>The Med Pass</vt:lpstr>
      <vt:lpstr>The Med Pass</vt:lpstr>
      <vt:lpstr>The Med Pass</vt:lpstr>
      <vt:lpstr>CAUTION – SLOW DOWN </vt:lpstr>
      <vt:lpstr>CAUTION – SLOW DOWN </vt:lpstr>
      <vt:lpstr>CAUTION – SLOW DOWN </vt:lpstr>
      <vt:lpstr>CAUTION – SLOW DOWN </vt:lpstr>
      <vt:lpstr>CAUTION – SLOW DOWN </vt:lpstr>
      <vt:lpstr>CAUTION – SLOW DOWN </vt:lpstr>
      <vt:lpstr>CAUTION – SLOW DOWN </vt:lpstr>
      <vt:lpstr>CAUTION – SLOW DOWN </vt:lpstr>
      <vt:lpstr>CAUTION – SLOW DOWN </vt:lpstr>
      <vt:lpstr>The Med Pass</vt:lpstr>
      <vt:lpstr>The Med Pass</vt:lpstr>
      <vt:lpstr>The Med Pass</vt:lpstr>
      <vt:lpstr>PowerPoint Presentation</vt:lpstr>
      <vt:lpstr>PowerPoint Presentation</vt:lpstr>
      <vt:lpstr>THANK  YOU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2013-05-28T12:36:54Z</dcterms:created>
  <dcterms:modified xsi:type="dcterms:W3CDTF">2016-03-01T01:37:40Z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TC034605379991</vt:lpwstr>
  </property>
</Properties>
</file>