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3"/>
  </p:notesMasterIdLst>
  <p:handoutMasterIdLst>
    <p:handoutMasterId r:id="rId24"/>
  </p:handoutMasterIdLst>
  <p:sldIdLst>
    <p:sldId id="385" r:id="rId3"/>
    <p:sldId id="365" r:id="rId4"/>
    <p:sldId id="366" r:id="rId5"/>
    <p:sldId id="369" r:id="rId6"/>
    <p:sldId id="389" r:id="rId7"/>
    <p:sldId id="370" r:id="rId8"/>
    <p:sldId id="371" r:id="rId9"/>
    <p:sldId id="390" r:id="rId10"/>
    <p:sldId id="391" r:id="rId11"/>
    <p:sldId id="373" r:id="rId12"/>
    <p:sldId id="374" r:id="rId13"/>
    <p:sldId id="372" r:id="rId14"/>
    <p:sldId id="376" r:id="rId15"/>
    <p:sldId id="377" r:id="rId16"/>
    <p:sldId id="383" r:id="rId17"/>
    <p:sldId id="384" r:id="rId18"/>
    <p:sldId id="388" r:id="rId19"/>
    <p:sldId id="393" r:id="rId20"/>
    <p:sldId id="392" r:id="rId21"/>
    <p:sldId id="394" r:id="rId22"/>
  </p:sldIdLst>
  <p:sldSz cx="12188825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 showGuides="1">
      <p:cViewPr>
        <p:scale>
          <a:sx n="66" d="100"/>
          <a:sy n="66" d="100"/>
        </p:scale>
        <p:origin x="-2274" y="-106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2814" y="-9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0" pos="3839" userDrawn="1">
          <p15:clr>
            <a:srgbClr val="F26B43"/>
          </p15:clr>
        </p15:guide>
        <p15:guide id="0" pos="1199" userDrawn="1">
          <p15:clr>
            <a:srgbClr val="F26B43"/>
          </p15:clr>
        </p15:guide>
        <p15:guide id="1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1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Med-Pass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!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499" y="3962400"/>
            <a:ext cx="2990513" cy="198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53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A4F98-AC16-48D9-9F16-C0021CE18D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447800"/>
            <a:ext cx="9472824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8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OTCs</a:t>
            </a:r>
          </a:p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 have the right product !!</a:t>
            </a:r>
          </a:p>
          <a:p>
            <a:pPr marL="0" indent="0">
              <a:buNone/>
            </a:pPr>
            <a:r>
              <a:rPr lang="en-US" altLang="en-US" sz="4000" i="1" dirty="0"/>
              <a:t>Multivitamin and multivitamin with Iron are </a:t>
            </a:r>
            <a:r>
              <a:rPr lang="en-US" altLang="en-US" sz="4000" i="1" dirty="0">
                <a:solidFill>
                  <a:srgbClr val="A50021"/>
                </a:solidFill>
              </a:rPr>
              <a:t>not</a:t>
            </a:r>
            <a:r>
              <a:rPr lang="en-US" altLang="en-US" sz="4000" i="1" dirty="0">
                <a:solidFill>
                  <a:srgbClr val="CC0000"/>
                </a:solidFill>
              </a:rPr>
              <a:t> </a:t>
            </a:r>
            <a:r>
              <a:rPr lang="en-US" altLang="en-US" sz="4000" i="1" dirty="0"/>
              <a:t>the same. </a:t>
            </a:r>
          </a:p>
          <a:p>
            <a:pPr marL="0" indent="0">
              <a:buNone/>
            </a:pPr>
            <a:r>
              <a:rPr lang="en-US" altLang="en-US" sz="4000" dirty="0"/>
              <a:t>Calcium with </a:t>
            </a:r>
            <a:r>
              <a:rPr lang="en-US" altLang="en-US" sz="4000" dirty="0" err="1"/>
              <a:t>Vit</a:t>
            </a:r>
            <a:r>
              <a:rPr lang="en-US" altLang="en-US" sz="4000" dirty="0"/>
              <a:t>-D </a:t>
            </a:r>
            <a:r>
              <a:rPr lang="en-US" altLang="en-US" sz="4000" dirty="0" smtClean="0"/>
              <a:t>–</a:t>
            </a:r>
            <a:r>
              <a:rPr lang="en-US" alt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</a:t>
            </a:r>
            <a:r>
              <a:rPr lang="en-US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</a:t>
            </a:r>
            <a:endParaRPr lang="en-US" altLang="en-US" sz="4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013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748B5-D20F-4E46-883D-1624FD0D890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</a:rPr>
              <a:t>Adequate Fluids with Medications</a:t>
            </a:r>
          </a:p>
          <a:p>
            <a:pPr marL="0" indent="0">
              <a:buNone/>
            </a:pPr>
            <a:r>
              <a:rPr lang="en-US" altLang="en-US" sz="4400" b="1" dirty="0" smtClean="0"/>
              <a:t>Bulk </a:t>
            </a:r>
            <a:r>
              <a:rPr lang="en-US" altLang="en-US" sz="4400" b="1" dirty="0"/>
              <a:t>Laxatives </a:t>
            </a:r>
            <a:r>
              <a:rPr lang="en-US" altLang="en-US" sz="4400" dirty="0"/>
              <a:t>– Metamucil / Citrucel</a:t>
            </a:r>
          </a:p>
          <a:p>
            <a:pPr marL="0" indent="0">
              <a:buNone/>
            </a:pPr>
            <a:r>
              <a:rPr lang="en-US" altLang="en-US" sz="4400" b="1" dirty="0"/>
              <a:t>NSAIDS </a:t>
            </a:r>
            <a:r>
              <a:rPr lang="en-US" altLang="en-US" sz="4400" dirty="0"/>
              <a:t> -  4-8oz with Ibuprofen / naproxen</a:t>
            </a:r>
          </a:p>
          <a:p>
            <a:pPr marL="0" indent="0">
              <a:buNone/>
            </a:pPr>
            <a:r>
              <a:rPr lang="en-US" altLang="en-US" sz="4400" b="1" dirty="0"/>
              <a:t>Potassium supplements </a:t>
            </a:r>
            <a:r>
              <a:rPr lang="en-US" altLang="en-US" sz="4400" dirty="0"/>
              <a:t>– with or after a meal with a full glass of water or fruit juice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964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F55B-1A83-4985-B33E-379360689E1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administered via G-Tube</a:t>
            </a:r>
          </a:p>
          <a:p>
            <a:pPr algn="ctr">
              <a:buFontTx/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4400" dirty="0"/>
              <a:t>Check the placement of the tube </a:t>
            </a:r>
          </a:p>
          <a:p>
            <a:pPr marL="0" indent="0">
              <a:buNone/>
            </a:pPr>
            <a:r>
              <a:rPr lang="en-US" altLang="en-US" sz="4400" dirty="0"/>
              <a:t>Flush the tube with at least </a:t>
            </a:r>
            <a:r>
              <a:rPr lang="en-US" altLang="en-US" sz="4400" u="sng" dirty="0">
                <a:solidFill>
                  <a:srgbClr val="A50021"/>
                </a:solidFill>
              </a:rPr>
              <a:t>30ml</a:t>
            </a:r>
            <a:r>
              <a:rPr lang="en-US" altLang="en-US" sz="4400" u="sng" dirty="0">
                <a:solidFill>
                  <a:srgbClr val="CC0000"/>
                </a:solidFill>
              </a:rPr>
              <a:t> </a:t>
            </a:r>
            <a:r>
              <a:rPr lang="en-US" altLang="en-US" sz="4400" dirty="0"/>
              <a:t>of water before and after medications. </a:t>
            </a:r>
            <a:r>
              <a:rPr lang="en-US" altLang="en-US" sz="4400" b="1" u="sng" dirty="0">
                <a:solidFill>
                  <a:srgbClr val="A50021"/>
                </a:solidFill>
              </a:rPr>
              <a:t>Not </a:t>
            </a:r>
            <a:r>
              <a:rPr lang="en-US" altLang="en-US" sz="4400" dirty="0">
                <a:solidFill>
                  <a:srgbClr val="A50021"/>
                </a:solidFill>
              </a:rPr>
              <a:t>COLD water.</a:t>
            </a:r>
            <a:r>
              <a:rPr lang="en-US" altLang="en-US" sz="4400" dirty="0"/>
              <a:t> 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* CMS SOM 12/06</a:t>
            </a:r>
          </a:p>
          <a:p>
            <a:endParaRPr lang="en-US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32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F13D-D24F-440B-8FEB-764970C825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sz="6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medication errors</a:t>
            </a:r>
          </a:p>
          <a:p>
            <a:pPr marL="0" indent="0">
              <a:buNone/>
            </a:pPr>
            <a:r>
              <a:rPr lang="en-US" altLang="en-US" sz="4000" dirty="0"/>
              <a:t>Failure to </a:t>
            </a:r>
            <a:r>
              <a:rPr lang="en-US" altLang="en-US" sz="40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“Shake Well”</a:t>
            </a:r>
          </a:p>
          <a:p>
            <a:pPr marL="0" indent="0">
              <a:buNone/>
            </a:pPr>
            <a:r>
              <a:rPr lang="en-US" altLang="en-US" sz="4000" dirty="0"/>
              <a:t>Insulin suspensions must be rolled not shaken</a:t>
            </a:r>
          </a:p>
          <a:p>
            <a:pPr marL="0" indent="0">
              <a:buNone/>
            </a:pPr>
            <a:r>
              <a:rPr lang="en-US" altLang="en-US" sz="4000" dirty="0"/>
              <a:t>Crushing medications that should not be crushed.</a:t>
            </a:r>
          </a:p>
          <a:p>
            <a:pPr marL="0" indent="0">
              <a:buNone/>
            </a:pPr>
            <a:r>
              <a:rPr lang="en-US" altLang="en-US" sz="4000" dirty="0"/>
              <a:t>Providing adequate fluids with medications</a:t>
            </a:r>
          </a:p>
          <a:p>
            <a:pPr marL="0" indent="0">
              <a:buNone/>
            </a:pPr>
            <a:r>
              <a:rPr lang="en-US" altLang="en-US" sz="4000" dirty="0"/>
              <a:t>Drugs that require food or antacids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271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00A2-DDE9-4582-990D-EC0B9B1144F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676400"/>
            <a:ext cx="9472824" cy="45720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n-US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alt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Remember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Date Openings</a:t>
            </a:r>
          </a:p>
          <a:p>
            <a:pPr algn="ctr">
              <a:buFontTx/>
              <a:buNone/>
            </a:pPr>
            <a:r>
              <a:rPr lang="en-US" altLang="en-US" dirty="0"/>
              <a:t>When you open an Insulin or multi use container, date the container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Wash Hands</a:t>
            </a:r>
          </a:p>
          <a:p>
            <a:pPr algn="ctr">
              <a:buFontTx/>
              <a:buNone/>
            </a:pPr>
            <a:r>
              <a:rPr lang="en-US" altLang="en-US" dirty="0"/>
              <a:t>When in doubt, wash your hands and any time you touch a resident.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Med Cart</a:t>
            </a:r>
          </a:p>
          <a:p>
            <a:pPr algn="ctr">
              <a:buFontTx/>
              <a:buNone/>
            </a:pPr>
            <a:r>
              <a:rPr lang="en-US" altLang="en-US" dirty="0"/>
              <a:t>Unless in is in your direct control or sight it must be locked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264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914-9C77-4536-895D-3AFB58591E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sz="4800" dirty="0"/>
          </a:p>
          <a:p>
            <a:pPr algn="ctr">
              <a:buFontTx/>
              <a:buNone/>
            </a:pPr>
            <a:r>
              <a:rPr lang="en-US" altLang="en-US" sz="4800" dirty="0"/>
              <a:t>It is an </a:t>
            </a:r>
            <a:r>
              <a:rPr lang="en-US" altLang="en-US" sz="4800" dirty="0">
                <a:solidFill>
                  <a:srgbClr val="A50021"/>
                </a:solidFill>
              </a:rPr>
              <a:t>OPEN BOOK TEST!</a:t>
            </a:r>
          </a:p>
          <a:p>
            <a:pPr algn="ctr">
              <a:buFontTx/>
              <a:buNone/>
            </a:pPr>
            <a:r>
              <a:rPr lang="en-US" altLang="en-US" sz="4800" dirty="0"/>
              <a:t>The answers are right </a:t>
            </a:r>
          </a:p>
          <a:p>
            <a:pPr algn="ctr">
              <a:buFontTx/>
              <a:buNone/>
            </a:pPr>
            <a:r>
              <a:rPr lang="en-US" altLang="en-US" sz="4800" dirty="0"/>
              <a:t>before you on the </a:t>
            </a:r>
            <a:r>
              <a:rPr lang="en-US" altLang="en-US" sz="4800" i="1" dirty="0">
                <a:solidFill>
                  <a:srgbClr val="A50021"/>
                </a:solidFill>
              </a:rPr>
              <a:t>MAR</a:t>
            </a:r>
            <a:r>
              <a:rPr lang="en-US" altLang="en-US" sz="4800" dirty="0">
                <a:solidFill>
                  <a:srgbClr val="A50021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en-US" sz="4800" dirty="0">
              <a:solidFill>
                <a:srgbClr val="A5002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391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630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55A84-809D-4126-9668-55CC5668BD8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  <a:endParaRPr lang="en-US" altLang="en-US" sz="8000" dirty="0">
              <a:solidFill>
                <a:srgbClr val="333399"/>
              </a:solidFill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sz="4800"/>
          </a:p>
          <a:p>
            <a:pPr algn="ctr">
              <a:buFontTx/>
              <a:buNone/>
            </a:pPr>
            <a:r>
              <a:rPr lang="en-US" altLang="en-US" sz="4800"/>
              <a:t>What four letter word will help you always get it right? </a:t>
            </a:r>
          </a:p>
          <a:p>
            <a:pPr algn="ctr">
              <a:buFontTx/>
              <a:buNone/>
            </a:pPr>
            <a:r>
              <a:rPr lang="en-US" altLang="en-US" sz="9600">
                <a:solidFill>
                  <a:srgbClr val="A50021"/>
                </a:solidFill>
                <a:latin typeface="Bookman Old Style" pitchFamily="18" charset="0"/>
              </a:rPr>
              <a:t>READ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938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200" dirty="0" smtClean="0"/>
              <a:t>A Reference for the MAR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  <a:endParaRPr lang="en-US" sz="8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7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2" y="0"/>
            <a:ext cx="10210800" cy="687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68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72188"/>
            <a:ext cx="10058400" cy="6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00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F1E8-DB86-4C8C-A1C4-E6490AECDE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5200" dirty="0"/>
              <a:t>Initially observe the administration at least </a:t>
            </a:r>
            <a:r>
              <a:rPr lang="en-US" altLang="en-US" sz="5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20-25</a:t>
            </a:r>
            <a:r>
              <a:rPr lang="en-US" altLang="en-US" sz="5200" dirty="0"/>
              <a:t> medications, observing as many staff administering medication as possible to facilitate a review of the facilities entire medication distribution system.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Sub-Task 5E, Section C. 1. Medication Pass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18143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308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16600" dirty="0" smtClean="0"/>
              <a:t>Good Luck</a:t>
            </a:r>
            <a:endParaRPr lang="en-US" sz="1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THANK  YOU !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3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60E7-C7EB-49FB-AEAB-4E49051B653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  <a:p>
            <a:pPr>
              <a:buFontTx/>
              <a:buNone/>
            </a:pPr>
            <a:r>
              <a:rPr lang="en-US" altLang="en-US" sz="4000" dirty="0"/>
              <a:t>After the medication pass, compare your observations with the prescriber’s orders. </a:t>
            </a:r>
          </a:p>
          <a:p>
            <a:pPr>
              <a:buFontTx/>
              <a:buNone/>
            </a:pPr>
            <a:r>
              <a:rPr lang="en-US" altLang="en-US" sz="4000" dirty="0"/>
              <a:t>If no errors are found after reconciliation of the pass with the prescriber’s orders, the medication pass observation is complete.</a:t>
            </a:r>
          </a:p>
          <a:p>
            <a:pPr>
              <a:buFontTx/>
              <a:buNone/>
            </a:pP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1400" dirty="0"/>
              <a:t>Sub-Task 5E, Section C. 1. Medication Pass</a:t>
            </a:r>
          </a:p>
          <a:p>
            <a:pPr algn="ctr">
              <a:buFontTx/>
              <a:buNone/>
            </a:pPr>
            <a:endParaRPr lang="en-US" altLang="en-US" sz="28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endParaRPr lang="en-US" altLang="en-US" dirty="0">
              <a:solidFill>
                <a:srgbClr val="CC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18143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278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A2CD2-B820-49E2-ABF1-3B76049F52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to Pass</a:t>
            </a:r>
          </a:p>
          <a:p>
            <a:pPr marL="365760" lvl="1" indent="0">
              <a:buNone/>
            </a:pPr>
            <a:r>
              <a:rPr lang="en-US" altLang="en-US" sz="4300" dirty="0"/>
              <a:t>Unless a time is specified you have </a:t>
            </a:r>
            <a:r>
              <a:rPr lang="en-US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altLang="en-US" sz="4300" dirty="0"/>
              <a:t> minutes before and after with a scheduled medication pass. </a:t>
            </a:r>
          </a:p>
          <a:p>
            <a:pPr lvl="1">
              <a:buFontTx/>
              <a:buNone/>
            </a:pPr>
            <a:endParaRPr lang="en-US" altLang="en-US" sz="4300" dirty="0"/>
          </a:p>
          <a:p>
            <a:pPr lvl="1">
              <a:buFontTx/>
              <a:buNone/>
            </a:pPr>
            <a:r>
              <a:rPr lang="en-US" altLang="en-US" sz="4300" dirty="0"/>
              <a:t>Exception would be if a drug is ordered before or after a meal. </a:t>
            </a:r>
            <a:r>
              <a:rPr lang="en-US" altLang="en-US" sz="4300" b="1" i="1" dirty="0"/>
              <a:t>Then the time is more critical</a:t>
            </a:r>
            <a:r>
              <a:rPr lang="en-US" altLang="en-US" sz="3600" b="1" i="1" dirty="0"/>
              <a:t>.</a:t>
            </a:r>
          </a:p>
          <a:p>
            <a:pPr lvl="1"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* CMS SOM 12/06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890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PLEASE</a:t>
            </a:r>
          </a:p>
          <a:p>
            <a:pPr marL="0" indent="0">
              <a:buNone/>
            </a:pPr>
            <a:r>
              <a:rPr lang="en-US" sz="4000" dirty="0" smtClean="0"/>
              <a:t>Do </a:t>
            </a:r>
            <a:r>
              <a:rPr lang="en-US" sz="40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000" dirty="0" smtClean="0"/>
              <a:t> administer an injection, an inhalation, a test blood, or administer any topical preparation in public areas such a in the hall or dining room.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  <a:endParaRPr lang="en-US" sz="8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1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2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322F-5562-4F60-9538-F5605031C08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600201"/>
            <a:ext cx="9980692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Inhalers</a:t>
            </a:r>
            <a:r>
              <a:rPr lang="en-US" altLang="en-US" sz="8000" dirty="0">
                <a:solidFill>
                  <a:srgbClr val="A50021"/>
                </a:solidFill>
              </a:rPr>
              <a:t> </a:t>
            </a:r>
            <a:r>
              <a:rPr lang="en-US" altLang="en-US" sz="2800" dirty="0">
                <a:solidFill>
                  <a:srgbClr val="A50021"/>
                </a:solidFill>
              </a:rPr>
              <a:t>	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b="1" dirty="0" smtClean="0"/>
              <a:t>Shake </a:t>
            </a:r>
            <a:r>
              <a:rPr lang="en-US" altLang="en-US" sz="4300" b="1" dirty="0"/>
              <a:t>the container </a:t>
            </a:r>
            <a:r>
              <a:rPr lang="en-US" altLang="en-US" sz="4300" b="1" u="sng" dirty="0">
                <a:solidFill>
                  <a:srgbClr val="A50021"/>
                </a:solidFill>
              </a:rPr>
              <a:t>WELL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b="1" dirty="0"/>
              <a:t>Position the inhaler in front or in the residents mouth. 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dirty="0"/>
              <a:t>If more than </a:t>
            </a:r>
            <a:r>
              <a:rPr lang="en-US" altLang="en-US" sz="43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altLang="en-US" sz="43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PUFF </a:t>
            </a:r>
            <a:r>
              <a:rPr lang="en-US" altLang="en-US" sz="4300" dirty="0"/>
              <a:t>is required wait </a:t>
            </a:r>
            <a:r>
              <a:rPr lang="en-US" altLang="en-US" sz="4300" u="sng" dirty="0">
                <a:solidFill>
                  <a:srgbClr val="A50021"/>
                </a:solidFill>
              </a:rPr>
              <a:t>ONE (1)</a:t>
            </a:r>
            <a:r>
              <a:rPr lang="en-US" altLang="en-US" sz="4300" dirty="0"/>
              <a:t> minute between the puffs. 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dirty="0"/>
              <a:t>In </a:t>
            </a:r>
            <a:r>
              <a:rPr lang="en-US" altLang="en-US" sz="4300" b="1" u="sng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</a:t>
            </a:r>
            <a:r>
              <a:rPr lang="en-US" altLang="en-US" sz="4300" dirty="0"/>
              <a:t>cases have the resident swish water in mouth after – </a:t>
            </a:r>
            <a:r>
              <a:rPr lang="en-US" altLang="en-US" sz="4300" dirty="0">
                <a:solidFill>
                  <a:srgbClr val="A50021"/>
                </a:solidFill>
              </a:rPr>
              <a:t>DO NOT SWALLOW! </a:t>
            </a:r>
            <a:r>
              <a:rPr lang="en-US" altLang="en-US" sz="4300" dirty="0" smtClean="0">
                <a:solidFill>
                  <a:srgbClr val="A50021"/>
                </a:solidFill>
              </a:rPr>
              <a:t>Advair and </a:t>
            </a:r>
            <a:r>
              <a:rPr lang="en-US" altLang="en-US" sz="4300" dirty="0" err="1" smtClean="0">
                <a:solidFill>
                  <a:srgbClr val="A50021"/>
                </a:solidFill>
              </a:rPr>
              <a:t>Symbicort</a:t>
            </a:r>
            <a:endParaRPr lang="en-US" altLang="en-US" sz="43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 dirty="0"/>
              <a:t>* CMS SOM 12/06</a:t>
            </a:r>
          </a:p>
          <a:p>
            <a:pPr lvl="1">
              <a:lnSpc>
                <a:spcPct val="90000"/>
              </a:lnSpc>
            </a:pPr>
            <a:endParaRPr lang="en-US" altLang="en-US" sz="36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38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93B7-6E51-484D-9057-695517E1B465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en-US" altLang="en-US" sz="2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Drops</a:t>
            </a:r>
          </a:p>
          <a:p>
            <a:pPr marL="0" indent="0">
              <a:buNone/>
            </a:pPr>
            <a:r>
              <a:rPr lang="en-US" altLang="en-US" sz="16000" dirty="0"/>
              <a:t>Make sure the eye drop, not the dropper, makes full contact with the conjunctival </a:t>
            </a:r>
            <a:r>
              <a:rPr lang="en-US" altLang="en-US" sz="16000" dirty="0" smtClean="0"/>
              <a:t>sac</a:t>
            </a:r>
          </a:p>
          <a:p>
            <a:pPr marL="0" indent="0">
              <a:buNone/>
            </a:pPr>
            <a:r>
              <a:rPr lang="en-US" altLang="en-US" sz="16000" dirty="0" smtClean="0"/>
              <a:t>If the drop is a suspension you must </a:t>
            </a:r>
            <a:r>
              <a:rPr lang="en-US" altLang="en-US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Shake Well </a:t>
            </a:r>
            <a:r>
              <a:rPr lang="en-US" altLang="en-US" sz="16000" dirty="0" smtClean="0"/>
              <a:t>– </a:t>
            </a:r>
            <a:r>
              <a:rPr lang="en-US" altLang="en-US" sz="16000" i="1" dirty="0" smtClean="0"/>
              <a:t>Cortisporin or Tobradex</a:t>
            </a:r>
            <a:endParaRPr lang="en-US" altLang="en-US" sz="16000" i="1" dirty="0"/>
          </a:p>
          <a:p>
            <a:pPr marL="0" indent="0">
              <a:buNone/>
            </a:pPr>
            <a:r>
              <a:rPr lang="en-US" altLang="en-US" sz="16000" dirty="0" smtClean="0"/>
              <a:t>If </a:t>
            </a:r>
            <a:r>
              <a:rPr lang="en-US" altLang="en-US" sz="16000" dirty="0"/>
              <a:t>more than one drop is required </a:t>
            </a:r>
            <a:r>
              <a:rPr lang="en-US" altLang="en-US" sz="1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 </a:t>
            </a:r>
            <a:r>
              <a:rPr lang="en-US" altLang="en-US" sz="1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6000" u="sng" dirty="0" smtClean="0">
                <a:solidFill>
                  <a:srgbClr val="A50021"/>
                </a:solidFill>
              </a:rPr>
              <a:t>3-5 </a:t>
            </a:r>
            <a:r>
              <a:rPr lang="en-US" altLang="en-US" sz="16000" u="sng" dirty="0">
                <a:solidFill>
                  <a:srgbClr val="A50021"/>
                </a:solidFill>
              </a:rPr>
              <a:t>minutes</a:t>
            </a:r>
            <a:r>
              <a:rPr lang="en-US" altLang="en-US" sz="16000" dirty="0"/>
              <a:t> between </a:t>
            </a:r>
            <a:r>
              <a:rPr lang="en-US" altLang="en-US" sz="16000" dirty="0" smtClean="0"/>
              <a:t>drops</a:t>
            </a:r>
            <a:endParaRPr lang="en-US" altLang="en-US" sz="16000" dirty="0"/>
          </a:p>
          <a:p>
            <a:pPr marL="0" indent="0">
              <a:buNone/>
            </a:pPr>
            <a:endParaRPr lang="en-US" altLang="en-US" sz="12800" dirty="0"/>
          </a:p>
          <a:p>
            <a:pPr>
              <a:buFontTx/>
              <a:buNone/>
            </a:pPr>
            <a:endParaRPr lang="en-US" altLang="en-US" sz="12800" dirty="0"/>
          </a:p>
          <a:p>
            <a:pPr>
              <a:buFontTx/>
              <a:buNone/>
            </a:pPr>
            <a:r>
              <a:rPr lang="en-US" altLang="en-US" sz="5800" dirty="0"/>
              <a:t>* CMS SOM 12/06</a:t>
            </a:r>
          </a:p>
          <a:p>
            <a:pPr>
              <a:buFontTx/>
              <a:buNone/>
            </a:pPr>
            <a:r>
              <a:rPr lang="en-US" altLang="en-US" sz="3600" dirty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0281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Nasal Sprays – </a:t>
            </a:r>
            <a:r>
              <a:rPr lang="en-US" sz="72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Flonase</a:t>
            </a:r>
          </a:p>
          <a:p>
            <a:pPr marL="0" indent="0">
              <a:buNone/>
            </a:pPr>
            <a:r>
              <a:rPr lang="en-US" sz="4000" dirty="0" smtClean="0"/>
              <a:t>Wait at least 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 smtClean="0"/>
              <a:t> minutes between sprays in the </a:t>
            </a:r>
            <a:r>
              <a:rPr lang="en-US" sz="4000" u="sng" dirty="0" smtClean="0"/>
              <a:t>same </a:t>
            </a:r>
            <a:r>
              <a:rPr lang="en-US" sz="4000" u="sng" dirty="0" err="1" smtClean="0"/>
              <a:t>nare</a:t>
            </a:r>
            <a:r>
              <a:rPr lang="en-US" sz="4000" u="sng" dirty="0" smtClean="0"/>
              <a:t>..</a:t>
            </a:r>
          </a:p>
          <a:p>
            <a:pPr marL="0" indent="0">
              <a:buNone/>
            </a:pPr>
            <a:r>
              <a:rPr lang="en-US" sz="4000" dirty="0" smtClean="0"/>
              <a:t>If Flonase has not be administered within 48 hours it must be primed again.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sz="6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52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Suspensions</a:t>
            </a:r>
          </a:p>
          <a:p>
            <a:pPr marL="0" indent="0">
              <a:buNone/>
            </a:pPr>
            <a:r>
              <a:rPr lang="en-US" sz="3600" dirty="0" smtClean="0"/>
              <a:t>Medications that are blood levels should be measured with a syringe! </a:t>
            </a:r>
          </a:p>
          <a:p>
            <a:pPr marL="0" indent="0" algn="ctr">
              <a:buNone/>
            </a:pPr>
            <a:r>
              <a:rPr lang="en-US" sz="3600" dirty="0" smtClean="0"/>
              <a:t>Examples are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Dilantin, Tegretol, Depakote, and Digoxin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sz="6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0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3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TS103460537</Template>
  <TotalTime>0</TotalTime>
  <Words>564</Words>
  <Application>Microsoft Office PowerPoint</Application>
  <PresentationFormat>Custom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TS103460537</vt:lpstr>
      <vt:lpstr>CAUTION – SLOW DOWN !</vt:lpstr>
      <vt:lpstr>The Med Pass</vt:lpstr>
      <vt:lpstr>The Med Pass</vt:lpstr>
      <vt:lpstr>The Med Pass</vt:lpstr>
      <vt:lpstr>The Med Pass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The Med Pass</vt:lpstr>
      <vt:lpstr>The Med Pass</vt:lpstr>
      <vt:lpstr>The Med Pass</vt:lpstr>
      <vt:lpstr>PowerPoint Presentation</vt:lpstr>
      <vt:lpstr>PowerPoint Presentation</vt:lpstr>
      <vt:lpstr>THANK 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2013-05-28T12:36:54Z</dcterms:created>
  <dcterms:modified xsi:type="dcterms:W3CDTF">2016-03-01T01:37:40Z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